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3" r:id="rId2"/>
    <p:sldId id="325" r:id="rId3"/>
    <p:sldId id="326" r:id="rId4"/>
    <p:sldId id="327" r:id="rId5"/>
  </p:sldIdLst>
  <p:sldSz cx="12192000" cy="6858000"/>
  <p:notesSz cx="6735763" cy="9866313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" y="0"/>
            <a:ext cx="121852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359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" y="0"/>
            <a:ext cx="121811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879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ристуваць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" y="0"/>
            <a:ext cx="121852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617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Користуваць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" y="0"/>
            <a:ext cx="121852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567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Користуваць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" y="0"/>
            <a:ext cx="121852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69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Користуваць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" y="0"/>
            <a:ext cx="121811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390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Користуваць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" y="0"/>
            <a:ext cx="121852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056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Користуваць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4994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2029E-E3A8-4204-BDEE-0798EB9DD63B}" type="datetimeFigureOut">
              <a:rPr lang="uk-UA" smtClean="0"/>
              <a:pPr/>
              <a:t>29.04.2025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D4FE4-04C3-4447-A1BC-794AC5E9B3EA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5335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4345" y="131114"/>
            <a:ext cx="7912912" cy="1241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uk-UA" sz="3733" b="1" dirty="0">
                <a:solidFill>
                  <a:prstClr val="black"/>
                </a:solidFill>
                <a:latin typeface="Vinnytsia Sans" panose="00000500000000000000" pitchFamily="50" charset="0"/>
              </a:rPr>
              <a:t>ПРІОРИТЕТНІ НАПРЯМКИ РОБОТИ НА 2024 РІК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514076"/>
              </p:ext>
            </p:extLst>
          </p:nvPr>
        </p:nvGraphicFramePr>
        <p:xfrm>
          <a:off x="1895813" y="1227787"/>
          <a:ext cx="10331839" cy="521620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607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407">
                  <a:extLst>
                    <a:ext uri="{9D8B030D-6E8A-4147-A177-3AD203B41FA5}">
                      <a16:colId xmlns:a16="http://schemas.microsoft.com/office/drawing/2014/main" val="3249276863"/>
                    </a:ext>
                  </a:extLst>
                </a:gridCol>
                <a:gridCol w="4405815">
                  <a:extLst>
                    <a:ext uri="{9D8B030D-6E8A-4147-A177-3AD203B41FA5}">
                      <a16:colId xmlns:a16="http://schemas.microsoft.com/office/drawing/2014/main" val="743755744"/>
                    </a:ext>
                  </a:extLst>
                </a:gridCol>
                <a:gridCol w="2102376">
                  <a:extLst>
                    <a:ext uri="{9D8B030D-6E8A-4147-A177-3AD203B41FA5}">
                      <a16:colId xmlns:a16="http://schemas.microsoft.com/office/drawing/2014/main" val="97912022"/>
                    </a:ext>
                  </a:extLst>
                </a:gridCol>
              </a:tblGrid>
              <a:tr h="1341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>
                        <a:latin typeface="Vinnytsia Sans" panose="00000500000000000000" pitchFamily="50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err="1">
                          <a:latin typeface="Vinnytsia Sans" panose="00000500000000000000" pitchFamily="50" charset="0"/>
                        </a:rPr>
                        <a:t>Стратегічна</a:t>
                      </a:r>
                      <a:r>
                        <a:rPr lang="ru-RU" sz="1600" kern="1200" dirty="0">
                          <a:latin typeface="Vinnytsia Sans" panose="00000500000000000000" pitchFamily="50" charset="0"/>
                        </a:rPr>
                        <a:t> ціль </a:t>
                      </a:r>
                      <a:r>
                        <a:rPr lang="uk-UA" sz="1600" kern="1200" dirty="0">
                          <a:latin typeface="Vinnytsia Sans" panose="00000500000000000000" pitchFamily="50" charset="0"/>
                        </a:rPr>
                        <a:t>на </a:t>
                      </a:r>
                      <a:endParaRPr lang="en-US" sz="1600" kern="1200" dirty="0">
                        <a:latin typeface="Vinnytsia Sans" panose="00000500000000000000" pitchFamily="50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kern="1200" dirty="0">
                          <a:latin typeface="Vinnytsia Sans" panose="00000500000000000000" pitchFamily="50" charset="0"/>
                        </a:rPr>
                        <a:t>2024 рік</a:t>
                      </a:r>
                      <a:endParaRPr lang="uk-UA" sz="1600" dirty="0">
                        <a:latin typeface="Vinnytsia Sans" panose="00000500000000000000" pitchFamily="50" charset="0"/>
                      </a:endParaRPr>
                    </a:p>
                    <a:p>
                      <a:pPr algn="ctr"/>
                      <a:endParaRPr lang="uk-UA" sz="1600" dirty="0">
                        <a:solidFill>
                          <a:schemeClr val="bg1"/>
                        </a:solidFill>
                        <a:latin typeface="Vinnytsia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121920" marR="121920" marT="60960" marB="6096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latin typeface="Vinnytsia Sans" panose="00000500000000000000" pitchFamily="50" charset="0"/>
                        </a:rPr>
                        <a:t>Конкретні завдання по досягненню стратегічних цілей  </a:t>
                      </a:r>
                      <a:endParaRPr lang="uk-UA" sz="1600" dirty="0">
                        <a:solidFill>
                          <a:schemeClr val="bg1"/>
                        </a:solidFill>
                        <a:latin typeface="Vinnytsia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121920" marR="121920" marT="60960" marB="6096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>
                          <a:latin typeface="Vinnytsia Sans" panose="00000500000000000000" pitchFamily="50" charset="0"/>
                        </a:rPr>
                        <a:t>Показники досягнення завдання КРІ (яких конкретно кількісних</a:t>
                      </a:r>
                      <a:r>
                        <a:rPr lang="uk-UA" sz="1600" baseline="0" dirty="0">
                          <a:latin typeface="Vinnytsia Sans" panose="00000500000000000000" pitchFamily="50" charset="0"/>
                        </a:rPr>
                        <a:t> і якісних показників планується досягти) </a:t>
                      </a:r>
                      <a:endParaRPr lang="ru-RU" sz="1600" b="1" dirty="0">
                        <a:latin typeface="Vinnytsia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121920" marR="121920" marT="60960" marB="6096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noProof="0" dirty="0">
                          <a:latin typeface="Vinnytsia Sans" panose="00000500000000000000" pitchFamily="50" charset="0"/>
                        </a:rPr>
                        <a:t>Кінцевий</a:t>
                      </a:r>
                      <a:r>
                        <a:rPr lang="uk-UA" sz="1600" baseline="0" noProof="0" dirty="0">
                          <a:latin typeface="Vinnytsia Sans" panose="00000500000000000000" pitchFamily="50" charset="0"/>
                        </a:rPr>
                        <a:t> термін досягнення показника </a:t>
                      </a:r>
                      <a:endParaRPr lang="en-US" sz="1600" baseline="0" noProof="0" dirty="0">
                        <a:latin typeface="Vinnytsia Sans" panose="00000500000000000000" pitchFamily="50" charset="0"/>
                      </a:endParaRPr>
                    </a:p>
                    <a:p>
                      <a:pPr algn="ctr"/>
                      <a:r>
                        <a:rPr lang="uk-UA" sz="1600" baseline="0" noProof="0" dirty="0">
                          <a:latin typeface="Vinnytsia Sans" panose="00000500000000000000" pitchFamily="50" charset="0"/>
                        </a:rPr>
                        <a:t>(у розрізі 4-х кварталів)</a:t>
                      </a:r>
                      <a:endParaRPr lang="uk-UA" sz="1600" noProof="0" dirty="0">
                        <a:latin typeface="Vinnytsia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121920" marR="121920" marT="60960" marB="6096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0">
                <a:tc gridSpan="4">
                  <a:txBody>
                    <a:bodyPr/>
                    <a:lstStyle/>
                    <a:p>
                      <a:pPr algn="ctr"/>
                      <a:r>
                        <a:rPr lang="uk-UA" sz="1600" b="1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СТІЙКІСТЬ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348377"/>
                  </a:ext>
                </a:extLst>
              </a:tr>
              <a:tr h="417563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Інвестиції в розвиток об'єктів інфраструктури підтримки бізнесу та тризму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(Ц.3.2) 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Моніторинг реалізації інвестиційних проєктів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(стратегічний проєкт: «Індустріальні парки»)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Рівень будівельної готовності об'єкту (0-100%) </a:t>
                      </a:r>
                      <a:r>
                        <a:rPr lang="uk-UA" sz="1100" b="0" kern="1200" dirty="0" err="1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-промислових</a:t>
                      </a: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 об'єктів в рамках створення </a:t>
                      </a:r>
                      <a:r>
                        <a:rPr lang="uk-UA" sz="1100" b="0" kern="1200" dirty="0" err="1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Агро-фуд-техкластеру</a:t>
                      </a: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 на території Вінницького ІП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4 квартал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620697"/>
                  </a:ext>
                </a:extLst>
              </a:tr>
              <a:tr h="38456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Рівень будівельної готовності об'єкту (0-100%) -промислових об'єктів на території індустріального парку «ВінІндастрі»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4 квартал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712485"/>
                  </a:ext>
                </a:extLst>
              </a:tr>
              <a:tr h="487111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100" b="0" kern="1200" dirty="0">
                        <a:solidFill>
                          <a:schemeClr val="tx1"/>
                        </a:solidFill>
                        <a:latin typeface="Vinnytsia Sans" panose="00000500000000000000" pitchFamily="50" charset="0"/>
                        <a:ea typeface="+mn-ea"/>
                        <a:cs typeface="+mn-cs"/>
                      </a:endParaRP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000" b="0" kern="1200" dirty="0">
                        <a:solidFill>
                          <a:schemeClr val="tx1"/>
                        </a:solidFill>
                        <a:latin typeface="Vinnytsia Sans" panose="00000500000000000000" pitchFamily="50" charset="0"/>
                        <a:ea typeface="+mn-ea"/>
                        <a:cs typeface="+mn-cs"/>
                      </a:endParaRP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Отримання містобудівних умов та обмежень для реалізації інвестиційних проєктів у галузі харчової промисловості.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Початок </a:t>
                      </a:r>
                      <a:r>
                        <a:rPr lang="uk-UA" sz="1000" b="0" kern="1200" dirty="0" err="1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проєктування</a:t>
                      </a: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 інвестиційних проєктів у галузі харчової промисловості</a:t>
                      </a:r>
                      <a:endParaRPr lang="en-US" sz="1000" b="0" kern="1200" dirty="0">
                        <a:solidFill>
                          <a:schemeClr val="tx1"/>
                        </a:solidFill>
                        <a:latin typeface="Vinnytsia Sans" panose="00000500000000000000" pitchFamily="50" charset="0"/>
                        <a:ea typeface="+mn-ea"/>
                        <a:cs typeface="+mn-cs"/>
                      </a:endParaRP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4 квартал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972603"/>
                  </a:ext>
                </a:extLst>
              </a:tr>
              <a:tr h="487111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uk-UA" sz="1100" b="0" kern="1200" noProof="0" dirty="0" err="1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Енергозаощадження</a:t>
                      </a:r>
                      <a:r>
                        <a:rPr lang="uk-UA" sz="1100" b="0" kern="1200" noProof="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 та відновлювальна енергетика». Підвищення ефективності комунальних підприємств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(Ц.3.6)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100" b="0" kern="1200" dirty="0">
                        <a:solidFill>
                          <a:schemeClr val="tx1"/>
                        </a:solidFill>
                        <a:latin typeface="Vinnytsia Sans" panose="00000500000000000000" pitchFamily="50" charset="0"/>
                        <a:ea typeface="+mn-ea"/>
                        <a:cs typeface="+mn-cs"/>
                      </a:endParaRP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Встановити / погодити економічно обґрунтовані тарифи</a:t>
                      </a:r>
                    </a:p>
                  </a:txBody>
                  <a:tcPr marL="121920" marR="121920" marT="60960" marB="6096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Збільшення показника «Чистий дохід(виручка) від реалізації продукції(товарів, робіт, послуг)» в порівнянні з аналогічним періодом минулого року</a:t>
                      </a:r>
                    </a:p>
                  </a:txBody>
                  <a:tcPr marL="121920" marR="121920" marT="60960" marB="6096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4 квартал</a:t>
                      </a:r>
                    </a:p>
                  </a:txBody>
                  <a:tcPr marL="121920" marR="121920" marT="60960" marB="60960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374812"/>
                  </a:ext>
                </a:extLst>
              </a:tr>
              <a:tr h="487111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100" b="0" kern="1200" dirty="0">
                        <a:solidFill>
                          <a:schemeClr val="tx1"/>
                        </a:solidFill>
                        <a:latin typeface="Vinnytsia Sans" panose="00000500000000000000" pitchFamily="50" charset="0"/>
                        <a:ea typeface="+mn-ea"/>
                        <a:cs typeface="+mn-cs"/>
                      </a:endParaRP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Затвердити фінансові плани міських комунальних підприємств на 2024 рік</a:t>
                      </a:r>
                    </a:p>
                  </a:txBody>
                  <a:tcPr marL="121920" marR="121920" marT="60960" marB="6096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45 фінансових планів (рішення виконавчого комітету міської ради)</a:t>
                      </a:r>
                    </a:p>
                  </a:txBody>
                  <a:tcPr marL="121920" marR="121920" marT="60960" marB="6096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1 квартал</a:t>
                      </a:r>
                    </a:p>
                  </a:txBody>
                  <a:tcPr marL="121920" marR="121920" marT="60960" marB="60960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577389"/>
                  </a:ext>
                </a:extLst>
              </a:tr>
              <a:tr h="487111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100" b="0" kern="1200" dirty="0">
                        <a:solidFill>
                          <a:schemeClr val="tx1"/>
                        </a:solidFill>
                        <a:latin typeface="Vinnytsia Sans" panose="00000500000000000000" pitchFamily="50" charset="0"/>
                        <a:ea typeface="+mn-ea"/>
                        <a:cs typeface="+mn-cs"/>
                      </a:endParaRP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Надати кредити (позики) на піль­гових умовах ОСББ міста для реалізації ними заходів з </a:t>
                      </a:r>
                      <a:r>
                        <a:rPr lang="uk-UA" sz="1000" b="0" kern="1200" dirty="0" err="1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енергоефективності</a:t>
                      </a: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 в рамках Програми підтримки </a:t>
                      </a:r>
                      <a:r>
                        <a:rPr lang="uk-UA" sz="1000" b="0" kern="1200" dirty="0" err="1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енерго­модернізації</a:t>
                      </a: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 бага­то­квартирних будин­ків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Надання кредитів (позик) </a:t>
                      </a:r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6-м</a:t>
                      </a: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 ОСББ </a:t>
                      </a:r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(в т.ч. 3-м–по д</a:t>
                      </a:r>
                      <a:r>
                        <a:rPr lang="uk-UA" sz="1000" b="0" kern="1200" dirty="0" err="1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іючих</a:t>
                      </a: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 договорах, укладених у 2023 році</a:t>
                      </a:r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)</a:t>
                      </a:r>
                      <a:endParaRPr lang="uk-UA" sz="1000" b="0" kern="1200" dirty="0">
                        <a:solidFill>
                          <a:schemeClr val="tx1"/>
                        </a:solidFill>
                        <a:latin typeface="Vinnytsia Sans" panose="00000500000000000000" pitchFamily="50" charset="0"/>
                        <a:ea typeface="+mn-ea"/>
                        <a:cs typeface="+mn-cs"/>
                      </a:endParaRP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4 квартал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126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5013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4345" y="131114"/>
            <a:ext cx="7912912" cy="1241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uk-UA" sz="3733" b="1" dirty="0">
                <a:solidFill>
                  <a:prstClr val="black"/>
                </a:solidFill>
                <a:latin typeface="Vinnytsia Sans" panose="00000500000000000000" pitchFamily="50" charset="0"/>
              </a:rPr>
              <a:t>ПРІОРИТЕТНІ НАПРЯМКИ РОБОТИ НА 2024 РІК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282872"/>
              </p:ext>
            </p:extLst>
          </p:nvPr>
        </p:nvGraphicFramePr>
        <p:xfrm>
          <a:off x="1844175" y="1296475"/>
          <a:ext cx="10198340" cy="5296047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650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4698">
                  <a:extLst>
                    <a:ext uri="{9D8B030D-6E8A-4147-A177-3AD203B41FA5}">
                      <a16:colId xmlns:a16="http://schemas.microsoft.com/office/drawing/2014/main" val="3287885223"/>
                    </a:ext>
                  </a:extLst>
                </a:gridCol>
                <a:gridCol w="4022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0525">
                  <a:extLst>
                    <a:ext uri="{9D8B030D-6E8A-4147-A177-3AD203B41FA5}">
                      <a16:colId xmlns:a16="http://schemas.microsoft.com/office/drawing/2014/main" val="4067018096"/>
                    </a:ext>
                  </a:extLst>
                </a:gridCol>
              </a:tblGrid>
              <a:tr h="17908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dirty="0">
                        <a:latin typeface="Vinnytsia Sans" panose="00000500000000000000" pitchFamily="50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>
                          <a:latin typeface="Vinnytsia Sans" panose="00000500000000000000" pitchFamily="50" charset="0"/>
                        </a:rPr>
                        <a:t>Стратегічна</a:t>
                      </a:r>
                      <a:r>
                        <a:rPr lang="ru-RU" sz="1600" b="1" kern="1200" dirty="0">
                          <a:latin typeface="Vinnytsia Sans" panose="00000500000000000000" pitchFamily="50" charset="0"/>
                        </a:rPr>
                        <a:t> ціль </a:t>
                      </a:r>
                      <a:r>
                        <a:rPr lang="uk-UA" sz="1600" b="1" kern="1200" dirty="0">
                          <a:latin typeface="Vinnytsia Sans" panose="00000500000000000000" pitchFamily="50" charset="0"/>
                        </a:rPr>
                        <a:t>на </a:t>
                      </a:r>
                      <a:endParaRPr lang="en-US" sz="1600" b="1" kern="1200" dirty="0">
                        <a:latin typeface="Vinnytsia Sans" panose="00000500000000000000" pitchFamily="50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kern="1200" dirty="0">
                          <a:latin typeface="Vinnytsia Sans" panose="00000500000000000000" pitchFamily="50" charset="0"/>
                        </a:rPr>
                        <a:t>2024 рік</a:t>
                      </a:r>
                      <a:endParaRPr lang="uk-UA" sz="1600" b="1" dirty="0">
                        <a:latin typeface="Vinnytsia Sans" panose="00000500000000000000" pitchFamily="50" charset="0"/>
                      </a:endParaRPr>
                    </a:p>
                    <a:p>
                      <a:pPr algn="ctr"/>
                      <a:endParaRPr lang="uk-UA" sz="1600" b="1" dirty="0">
                        <a:solidFill>
                          <a:schemeClr val="bg1"/>
                        </a:solidFill>
                        <a:latin typeface="Vinnytsia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121920" marR="121920" marT="60960" marB="6096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>
                          <a:latin typeface="Vinnytsia Sans" panose="00000500000000000000" pitchFamily="50" charset="0"/>
                        </a:rPr>
                        <a:t>Конкретні завдання по досягненню стратегічних цілей  </a:t>
                      </a:r>
                      <a:endParaRPr lang="uk-UA" sz="1600" b="1" dirty="0">
                        <a:solidFill>
                          <a:schemeClr val="bg1"/>
                        </a:solidFill>
                        <a:latin typeface="Vinnytsia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121920" marR="121920" marT="60960" marB="6096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latin typeface="Vinnytsia Sans" panose="00000500000000000000" pitchFamily="50" charset="0"/>
                        </a:rPr>
                        <a:t>Показники досягнення завдання КРІ (яких конкретно кількісних</a:t>
                      </a:r>
                      <a:r>
                        <a:rPr lang="uk-UA" sz="1600" b="1" baseline="0" dirty="0">
                          <a:latin typeface="Vinnytsia Sans" panose="00000500000000000000" pitchFamily="50" charset="0"/>
                        </a:rPr>
                        <a:t> і якісних показників планується досягти) </a:t>
                      </a:r>
                      <a:endParaRPr lang="ru-RU" sz="1600" b="1" dirty="0">
                        <a:latin typeface="Vinnytsia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121920" marR="121920" marT="60960" marB="6096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noProof="0" dirty="0">
                          <a:latin typeface="Vinnytsia Sans" panose="00000500000000000000" pitchFamily="50" charset="0"/>
                        </a:rPr>
                        <a:t>Кінцевий</a:t>
                      </a:r>
                      <a:r>
                        <a:rPr lang="uk-UA" sz="1600" b="1" baseline="0" noProof="0" dirty="0">
                          <a:latin typeface="Vinnytsia Sans" panose="00000500000000000000" pitchFamily="50" charset="0"/>
                        </a:rPr>
                        <a:t> термін досягнення показника </a:t>
                      </a:r>
                      <a:endParaRPr lang="en-US" sz="1600" b="1" baseline="0" noProof="0" dirty="0">
                        <a:latin typeface="Vinnytsia Sans" panose="00000500000000000000" pitchFamily="50" charset="0"/>
                      </a:endParaRPr>
                    </a:p>
                    <a:p>
                      <a:pPr algn="ctr"/>
                      <a:r>
                        <a:rPr lang="uk-UA" sz="1600" b="1" baseline="0" noProof="0" dirty="0">
                          <a:latin typeface="Vinnytsia Sans" panose="00000500000000000000" pitchFamily="50" charset="0"/>
                        </a:rPr>
                        <a:t>(у розрізі 4-х кварталів)</a:t>
                      </a:r>
                      <a:endParaRPr lang="uk-UA" sz="1600" b="1" noProof="0" dirty="0">
                        <a:latin typeface="Vinnytsia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121920" marR="121920" marT="60960" marB="6096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uk-UA" sz="1000" b="0" kern="1200" noProof="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Розвинутий сталий і соціально відповідальний бізнес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uk-UA" sz="1000" b="0" kern="1200" noProof="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(Ціль 4.1.)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endParaRPr lang="uk-UA" sz="1000" b="0" kern="1200" noProof="0" dirty="0">
                        <a:solidFill>
                          <a:schemeClr val="tx1"/>
                        </a:solidFill>
                        <a:latin typeface="Vinnytsia Sans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endParaRPr lang="uk-UA" sz="1000" b="0" kern="1200" noProof="0" dirty="0">
                        <a:solidFill>
                          <a:schemeClr val="tx1"/>
                        </a:solidFill>
                        <a:latin typeface="Vinnytsia Sans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endParaRPr lang="uk-UA" sz="1000" b="0" kern="1200" noProof="0" dirty="0">
                        <a:solidFill>
                          <a:schemeClr val="tx1"/>
                        </a:solidFill>
                        <a:latin typeface="Vinnytsia Sans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endParaRPr lang="uk-UA" sz="1000" b="0" kern="1200" noProof="0" dirty="0">
                        <a:solidFill>
                          <a:schemeClr val="tx1"/>
                        </a:solidFill>
                        <a:latin typeface="Vinnytsia Sans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endParaRPr lang="uk-UA" sz="1000" b="0" kern="1200" noProof="0" dirty="0">
                        <a:solidFill>
                          <a:schemeClr val="tx1"/>
                        </a:solidFill>
                        <a:latin typeface="Vinnytsia Sans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endParaRPr lang="uk-UA" sz="1000" b="0" kern="1200" noProof="0" dirty="0">
                        <a:solidFill>
                          <a:schemeClr val="tx1"/>
                        </a:solidFill>
                        <a:latin typeface="Vinnytsia Sans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endParaRPr lang="uk-UA" sz="1000" b="0" kern="1200" noProof="0" dirty="0">
                        <a:solidFill>
                          <a:schemeClr val="tx1"/>
                        </a:solidFill>
                        <a:latin typeface="Vinnytsia Sans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endParaRPr lang="uk-UA" sz="1000" b="0" kern="1200" noProof="0" dirty="0">
                        <a:solidFill>
                          <a:schemeClr val="tx1"/>
                        </a:solidFill>
                        <a:latin typeface="Vinnytsia Sans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endParaRPr lang="uk-UA" sz="1000" b="0" kern="1200" noProof="0" dirty="0">
                        <a:solidFill>
                          <a:schemeClr val="tx1"/>
                        </a:solidFill>
                        <a:latin typeface="Vinnytsia Sans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endParaRPr lang="uk-UA" sz="1000" b="0" kern="1200" noProof="0" dirty="0">
                        <a:solidFill>
                          <a:schemeClr val="tx1"/>
                        </a:solidFill>
                        <a:latin typeface="Vinnytsia Sans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endParaRPr lang="uk-UA" sz="1000" b="0" kern="1200" noProof="0" dirty="0">
                        <a:solidFill>
                          <a:schemeClr val="tx1"/>
                        </a:solidFill>
                        <a:latin typeface="Vinnytsia Sans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endParaRPr lang="uk-UA" sz="1000" b="0" kern="1200" noProof="0" dirty="0">
                        <a:solidFill>
                          <a:schemeClr val="tx1"/>
                        </a:solidFill>
                        <a:latin typeface="Vinnytsia Sans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uk-UA" sz="1000" b="0" kern="1200" noProof="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Перехід до зеленої економіки. Запровадження інструментів зеленого економічного зростання (Ціль 4.3 /захід 4.3.2.)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endParaRPr lang="uk-UA" sz="1000" b="0" kern="1200" noProof="0" dirty="0">
                        <a:solidFill>
                          <a:schemeClr val="tx1"/>
                        </a:solidFill>
                        <a:latin typeface="Vinnytsia Sans" panose="00000500000000000000" pitchFamily="50" charset="0"/>
                        <a:ea typeface="+mn-ea"/>
                        <a:cs typeface="+mn-cs"/>
                      </a:endParaRP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Затвердити Програму розвитку малого та середнього підприємництва ВМТГ на 2024-2026 роки 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Затверджений програмний планувальний документ 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1 квартал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761544"/>
                  </a:ext>
                </a:extLst>
              </a:tr>
              <a:tr h="697240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Провести зустрічі за участі міського голови з представниками бізнес-спільнот ВМТГ (включаючи виїзди на підприємства)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 Кількісні: 4 зустрічі з представниками бізнесу, 3 виїзди в квартал - 12 виїздів на підприємства.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Якісні: налагодження ефективної, взаємовигідної співпраці бізнесу та влади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 4 квартал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57804"/>
                  </a:ext>
                </a:extLst>
              </a:tr>
              <a:tr h="955533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Продовжити роботу по Порядку часткової компенсації: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роботодавцям витрат на загальнообов'язкове державне соціальне страхування за новостворені робочі місця за рахунок коштів бюджету ВМТГ;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uk-UA" sz="1000" b="0" kern="1200" noProof="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відсотків</a:t>
                      </a:r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 за </a:t>
                      </a:r>
                      <a:r>
                        <a:rPr lang="uk-UA" sz="1000" b="0" kern="1200" noProof="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залученими кредитами суб’єктам малого та середнього підприємництва за рахунок коштів</a:t>
                      </a:r>
                      <a:r>
                        <a:rPr lang="ru-RU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 бюджету ВМТГ;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витрат на придбання обладнання для виробництва електроенергії з відновлюваних джерел енергії суб’єктам мікро-, малого та середнього підприємництва за рахунок коштів бюджету ВМТГ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Якісні: розвиток бізнесу, реалізація заходів з енергозбереження, створення нових робочих місць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4 квартал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596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1105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4345" y="131114"/>
            <a:ext cx="7912912" cy="1241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uk-UA" sz="3733" b="1" dirty="0">
                <a:solidFill>
                  <a:prstClr val="black"/>
                </a:solidFill>
                <a:latin typeface="Vinnytsia Sans" panose="00000500000000000000" pitchFamily="50" charset="0"/>
              </a:rPr>
              <a:t>ПРІОРИТЕТНІ НАПРЯМКИ РОБОТИ НА 2024 РІК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640891"/>
              </p:ext>
            </p:extLst>
          </p:nvPr>
        </p:nvGraphicFramePr>
        <p:xfrm>
          <a:off x="1915886" y="1219200"/>
          <a:ext cx="10215153" cy="411015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604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3859">
                  <a:extLst>
                    <a:ext uri="{9D8B030D-6E8A-4147-A177-3AD203B41FA5}">
                      <a16:colId xmlns:a16="http://schemas.microsoft.com/office/drawing/2014/main" val="3287885223"/>
                    </a:ext>
                  </a:extLst>
                </a:gridCol>
                <a:gridCol w="3571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213">
                  <a:extLst>
                    <a:ext uri="{9D8B030D-6E8A-4147-A177-3AD203B41FA5}">
                      <a16:colId xmlns:a16="http://schemas.microsoft.com/office/drawing/2014/main" val="4067018096"/>
                    </a:ext>
                  </a:extLst>
                </a:gridCol>
              </a:tblGrid>
              <a:tr h="1502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>
                        <a:latin typeface="Vinnytsia Sans" panose="00000500000000000000" pitchFamily="50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err="1">
                          <a:latin typeface="Vinnytsia Sans" panose="00000500000000000000" pitchFamily="50" charset="0"/>
                        </a:rPr>
                        <a:t>Стратегічна</a:t>
                      </a:r>
                      <a:r>
                        <a:rPr lang="ru-RU" sz="1600" kern="1200" dirty="0">
                          <a:latin typeface="Vinnytsia Sans" panose="00000500000000000000" pitchFamily="50" charset="0"/>
                        </a:rPr>
                        <a:t> ціль </a:t>
                      </a:r>
                      <a:r>
                        <a:rPr lang="uk-UA" sz="1600" kern="1200" dirty="0">
                          <a:latin typeface="Vinnytsia Sans" panose="00000500000000000000" pitchFamily="50" charset="0"/>
                        </a:rPr>
                        <a:t>на </a:t>
                      </a:r>
                      <a:endParaRPr lang="en-US" sz="1600" kern="1200" dirty="0">
                        <a:latin typeface="Vinnytsia Sans" panose="00000500000000000000" pitchFamily="50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kern="1200" dirty="0">
                          <a:latin typeface="Vinnytsia Sans" panose="00000500000000000000" pitchFamily="50" charset="0"/>
                        </a:rPr>
                        <a:t>2024 рік</a:t>
                      </a:r>
                      <a:endParaRPr lang="uk-UA" sz="1600" dirty="0">
                        <a:latin typeface="Vinnytsia Sans" panose="00000500000000000000" pitchFamily="50" charset="0"/>
                      </a:endParaRPr>
                    </a:p>
                    <a:p>
                      <a:pPr algn="ctr"/>
                      <a:endParaRPr lang="uk-UA" sz="1600" dirty="0">
                        <a:solidFill>
                          <a:schemeClr val="bg1"/>
                        </a:solidFill>
                        <a:latin typeface="Vinnytsia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121920" marR="121920" marT="60960" marB="6096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latin typeface="Vinnytsia Sans" panose="00000500000000000000" pitchFamily="50" charset="0"/>
                        </a:rPr>
                        <a:t>Конкретні завдання по досягненню стратегічних цілей  </a:t>
                      </a:r>
                      <a:endParaRPr lang="uk-UA" sz="1600" dirty="0">
                        <a:solidFill>
                          <a:schemeClr val="bg1"/>
                        </a:solidFill>
                        <a:latin typeface="Vinnytsia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121920" marR="121920" marT="60960" marB="6096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>
                          <a:latin typeface="Vinnytsia Sans" panose="00000500000000000000" pitchFamily="50" charset="0"/>
                        </a:rPr>
                        <a:t>Показники досягнення завдання КРІ (яких конкретно кількісних</a:t>
                      </a:r>
                      <a:r>
                        <a:rPr lang="uk-UA" sz="1600" baseline="0" dirty="0">
                          <a:latin typeface="Vinnytsia Sans" panose="00000500000000000000" pitchFamily="50" charset="0"/>
                        </a:rPr>
                        <a:t> і якісних показників планується досягти) </a:t>
                      </a:r>
                      <a:endParaRPr lang="ru-RU" sz="1600" b="1" dirty="0">
                        <a:latin typeface="Vinnytsia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121920" marR="121920" marT="60960" marB="6096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noProof="0" dirty="0">
                          <a:latin typeface="Vinnytsia Sans" panose="00000500000000000000" pitchFamily="50" charset="0"/>
                        </a:rPr>
                        <a:t>Кінцевий</a:t>
                      </a:r>
                      <a:r>
                        <a:rPr lang="uk-UA" sz="1600" baseline="0" noProof="0" dirty="0">
                          <a:latin typeface="Vinnytsia Sans" panose="00000500000000000000" pitchFamily="50" charset="0"/>
                        </a:rPr>
                        <a:t> термін досягнення показника </a:t>
                      </a:r>
                      <a:endParaRPr lang="en-US" sz="1600" baseline="0" noProof="0" dirty="0">
                        <a:latin typeface="Vinnytsia Sans" panose="00000500000000000000" pitchFamily="50" charset="0"/>
                      </a:endParaRPr>
                    </a:p>
                    <a:p>
                      <a:pPr algn="ctr"/>
                      <a:r>
                        <a:rPr lang="uk-UA" sz="1600" baseline="0" noProof="0" dirty="0">
                          <a:latin typeface="Vinnytsia Sans" panose="00000500000000000000" pitchFamily="50" charset="0"/>
                        </a:rPr>
                        <a:t>(у розрізі 4-х кварталів)</a:t>
                      </a:r>
                      <a:endParaRPr lang="uk-UA" sz="1600" noProof="0" dirty="0">
                        <a:latin typeface="Vinnytsia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121920" marR="121920" marT="60960" marB="6096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0187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Розвинутий сталий і соціально відповідальний бізнес  (Ціль 4.1 /захід 4.1.2.)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Провести дослідження і оцінку формування галузевих кластерів у Вінницькій міській територіальній громаді»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Кількісні: розроблено 1 документ - кластерне дослідження.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 Якісні: надано висновки і рекомендації щодо потенціалу створення кластерів на території ВМТГ 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1 квартал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57804"/>
                  </a:ext>
                </a:extLst>
              </a:tr>
              <a:tr h="919627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Формувати місцевою владою сприятливе регуляторне поле (дотримуватися затвердженого плану прийняття регуляторних актів та здійснення відстеження їх результативності на 2024 рік) 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Кількісні: 2 регуляторні акти для прийняття виконавчими органами міської ради, 4 – відстеження результативності РА.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Якісні: інформаційна відкритість та залучення громадськості до проведення регуляторних процедур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4 квартал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596606"/>
                  </a:ext>
                </a:extLst>
              </a:tr>
              <a:tr h="9183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Економічне зростання через інновації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(Ціль 4.2 )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Забезпечення розвитку галузей овочівництва та картоплярства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Кількісні: 11 суб’єктів господарювання отримають фінансову підтримку.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Якісні: збільшення обсягів вирощування овочів та картоплі та забезпечення споживачів цими продуктами харчування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4 квартал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693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134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4345" y="131114"/>
            <a:ext cx="7912912" cy="1241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uk-UA" sz="3733" b="1" dirty="0">
                <a:solidFill>
                  <a:prstClr val="black"/>
                </a:solidFill>
                <a:latin typeface="Vinnytsia Sans" panose="00000500000000000000" pitchFamily="50" charset="0"/>
              </a:rPr>
              <a:t>ПРІОРИТЕТНІ НАПРЯМКИ РОБОТИ НА 2024 РІК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341964"/>
              </p:ext>
            </p:extLst>
          </p:nvPr>
        </p:nvGraphicFramePr>
        <p:xfrm>
          <a:off x="1915886" y="1219202"/>
          <a:ext cx="10215153" cy="525376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6386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2641">
                  <a:extLst>
                    <a:ext uri="{9D8B030D-6E8A-4147-A177-3AD203B41FA5}">
                      <a16:colId xmlns:a16="http://schemas.microsoft.com/office/drawing/2014/main" val="3287885223"/>
                    </a:ext>
                  </a:extLst>
                </a:gridCol>
                <a:gridCol w="4121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2588">
                  <a:extLst>
                    <a:ext uri="{9D8B030D-6E8A-4147-A177-3AD203B41FA5}">
                      <a16:colId xmlns:a16="http://schemas.microsoft.com/office/drawing/2014/main" val="4067018096"/>
                    </a:ext>
                  </a:extLst>
                </a:gridCol>
              </a:tblGrid>
              <a:tr h="13010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>
                        <a:latin typeface="Vinnytsia Sans" panose="00000500000000000000" pitchFamily="50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err="1">
                          <a:latin typeface="Vinnytsia Sans" panose="00000500000000000000" pitchFamily="50" charset="0"/>
                        </a:rPr>
                        <a:t>Стратегічна</a:t>
                      </a:r>
                      <a:r>
                        <a:rPr lang="ru-RU" sz="1600" kern="1200" dirty="0">
                          <a:latin typeface="Vinnytsia Sans" panose="00000500000000000000" pitchFamily="50" charset="0"/>
                        </a:rPr>
                        <a:t> ціль </a:t>
                      </a:r>
                      <a:r>
                        <a:rPr lang="uk-UA" sz="1600" kern="1200" dirty="0">
                          <a:latin typeface="Vinnytsia Sans" panose="00000500000000000000" pitchFamily="50" charset="0"/>
                        </a:rPr>
                        <a:t>на </a:t>
                      </a:r>
                      <a:endParaRPr lang="en-US" sz="1600" kern="1200" dirty="0">
                        <a:latin typeface="Vinnytsia Sans" panose="00000500000000000000" pitchFamily="50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kern="1200" dirty="0">
                          <a:latin typeface="Vinnytsia Sans" panose="00000500000000000000" pitchFamily="50" charset="0"/>
                        </a:rPr>
                        <a:t>2024 рік</a:t>
                      </a:r>
                      <a:endParaRPr lang="uk-UA" sz="1600" dirty="0">
                        <a:latin typeface="Vinnytsia Sans" panose="00000500000000000000" pitchFamily="50" charset="0"/>
                      </a:endParaRPr>
                    </a:p>
                    <a:p>
                      <a:pPr algn="ctr"/>
                      <a:endParaRPr lang="uk-UA" sz="1600" dirty="0">
                        <a:solidFill>
                          <a:schemeClr val="bg1"/>
                        </a:solidFill>
                        <a:latin typeface="Vinnytsia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121920" marR="121920" marT="60960" marB="6096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latin typeface="Vinnytsia Sans" panose="00000500000000000000" pitchFamily="50" charset="0"/>
                        </a:rPr>
                        <a:t>Конкретні завдання по досягненню стратегічних цілей  </a:t>
                      </a:r>
                      <a:endParaRPr lang="uk-UA" sz="1600" dirty="0">
                        <a:solidFill>
                          <a:schemeClr val="bg1"/>
                        </a:solidFill>
                        <a:latin typeface="Vinnytsia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121920" marR="121920" marT="60960" marB="6096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>
                          <a:latin typeface="Vinnytsia Sans" panose="00000500000000000000" pitchFamily="50" charset="0"/>
                        </a:rPr>
                        <a:t>Показники досягнення завдання КРІ (яких конкретно кількісних</a:t>
                      </a:r>
                      <a:r>
                        <a:rPr lang="uk-UA" sz="1600" baseline="0" dirty="0">
                          <a:latin typeface="Vinnytsia Sans" panose="00000500000000000000" pitchFamily="50" charset="0"/>
                        </a:rPr>
                        <a:t> і якісних показників планується досягти) </a:t>
                      </a:r>
                      <a:endParaRPr lang="ru-RU" sz="1600" b="1" dirty="0">
                        <a:latin typeface="Vinnytsia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121920" marR="121920" marT="60960" marB="6096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noProof="0" dirty="0">
                          <a:latin typeface="Vinnytsia Sans" panose="00000500000000000000" pitchFamily="50" charset="0"/>
                        </a:rPr>
                        <a:t>Кінцевий</a:t>
                      </a:r>
                      <a:r>
                        <a:rPr lang="uk-UA" sz="1600" baseline="0" noProof="0" dirty="0">
                          <a:latin typeface="Vinnytsia Sans" panose="00000500000000000000" pitchFamily="50" charset="0"/>
                        </a:rPr>
                        <a:t> термін досягнення показника </a:t>
                      </a:r>
                      <a:endParaRPr lang="en-US" sz="1600" baseline="0" noProof="0" dirty="0">
                        <a:latin typeface="Vinnytsia Sans" panose="00000500000000000000" pitchFamily="50" charset="0"/>
                      </a:endParaRPr>
                    </a:p>
                    <a:p>
                      <a:pPr algn="ctr"/>
                      <a:r>
                        <a:rPr lang="uk-UA" sz="1600" baseline="0" noProof="0" dirty="0">
                          <a:latin typeface="Vinnytsia Sans" panose="00000500000000000000" pitchFamily="50" charset="0"/>
                        </a:rPr>
                        <a:t>(у розрізі 4-х кварталів)</a:t>
                      </a:r>
                      <a:endParaRPr lang="uk-UA" sz="1600" noProof="0" dirty="0">
                        <a:latin typeface="Vinnytsia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121920" marR="121920" marT="60960" marB="6096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550">
                <a:tc rowSpan="4"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Економічне зростання через інновації 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(Ціль 4.2 )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uk-UA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innytsia Sans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Відновлення та збереження водних об’єктів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Кількісні: 9 ініціативних груп «Чиста водойма».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Якісні: забезпечення належного санітарного та екологічного стану прибережних захисних смуг та водних об’єктів (ставків)</a:t>
                      </a:r>
                    </a:p>
                  </a:txBody>
                  <a:tcPr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4 квартал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100" b="0" kern="1200" dirty="0">
                        <a:solidFill>
                          <a:schemeClr val="tx1"/>
                        </a:solidFill>
                        <a:latin typeface="Vinnytsia Sans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100" b="0" kern="1200" dirty="0">
                        <a:solidFill>
                          <a:schemeClr val="tx1"/>
                        </a:solidFill>
                        <a:latin typeface="Vinnytsia Sans" panose="00000500000000000000" pitchFamily="50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57804"/>
                  </a:ext>
                </a:extLst>
              </a:tr>
              <a:tr h="75869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Кількісні: 9 Меморандумів про співпрацю та взаєморозуміння у сфері охорони довкілля.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Якісні: забезпечення належного санітарного та екологічного стану прибережних захисних смуг та водних об’єктів (ставків), налагодження співпраці з жителями сіл громади</a:t>
                      </a:r>
                    </a:p>
                  </a:txBody>
                  <a:tcPr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4 квартал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100" b="0" kern="1200" dirty="0">
                        <a:solidFill>
                          <a:schemeClr val="tx1"/>
                        </a:solidFill>
                        <a:latin typeface="Vinnytsia Sans" panose="00000500000000000000" pitchFamily="50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556794"/>
                  </a:ext>
                </a:extLst>
              </a:tr>
              <a:tr h="758695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Забезпечення розвитку галузі бджільництва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Кількісні: місцеві пасічники отримають </a:t>
                      </a:r>
                      <a:r>
                        <a:rPr lang="uk-UA" sz="1100" b="0" kern="1200" dirty="0" err="1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фінпідтримку</a:t>
                      </a: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 (згідно з офіційно поданими заявами).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Якісні: збільшення чисельності бджолосімей та обсягів виробництва меду та медової продукції.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4 квартал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700558"/>
                  </a:ext>
                </a:extLst>
              </a:tr>
              <a:tr h="758695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Впровадження дорадчих послуг на території Вінницької громади 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Кількісні: надання дорадчих послуг, у тому числі  індивідуальних, шляхом участі суб’єктів господарювання аграрної сфери (малий та середній фермер), пасічників та користувачів водних об’єктів (ставків) у  семінарах, тренінгах та </a:t>
                      </a:r>
                      <a:r>
                        <a:rPr lang="uk-UA" sz="1100" b="0" kern="1200" dirty="0" err="1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вебінарах</a:t>
                      </a: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, які проходитимуть в Центрі органічного виробництва та Центрі аграрної науково-просвітницької діяльності на базі Інституту кормів та сільського господарства Поділля НААН.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Якісні: підвищення їх професійних знань з питань раціонального та ефективного ведення сільського господарства шляхом отримання дорадчих послуг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0" kern="1200" dirty="0">
                          <a:solidFill>
                            <a:schemeClr val="tx1"/>
                          </a:solidFill>
                          <a:latin typeface="Vinnytsia Sans" panose="00000500000000000000" pitchFamily="50" charset="0"/>
                          <a:ea typeface="+mn-ea"/>
                          <a:cs typeface="+mn-cs"/>
                        </a:rPr>
                        <a:t>4 квартал</a:t>
                      </a:r>
                    </a:p>
                  </a:txBody>
                  <a:tcPr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547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5080512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894</Words>
  <Application>Microsoft Office PowerPoint</Application>
  <PresentationFormat>Широкий екран</PresentationFormat>
  <Paragraphs>116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Vinnytsia Sans</vt:lpstr>
      <vt:lpstr>1_Тема Office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Даровська Валентина Миколаївна</dc:creator>
  <cp:lastModifiedBy>Даровська Валентина Миколаївна</cp:lastModifiedBy>
  <cp:revision>5</cp:revision>
  <cp:lastPrinted>2025-04-29T07:29:26Z</cp:lastPrinted>
  <dcterms:created xsi:type="dcterms:W3CDTF">2025-04-28T12:57:12Z</dcterms:created>
  <dcterms:modified xsi:type="dcterms:W3CDTF">2025-04-29T09:41:56Z</dcterms:modified>
</cp:coreProperties>
</file>